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9F8CC-39AE-4110-8BDE-E051101AFBE7}" type="datetimeFigureOut">
              <a:rPr lang="en-US" smtClean="0"/>
              <a:t>12/27/2018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2C2AB4-31EA-4CA8-9E91-EFA73B6DB853}" type="slidenum">
              <a:rPr lang="en-US" smtClean="0"/>
              <a:t>‹#›</a:t>
            </a:fld>
            <a:endParaRPr lang="en-US"/>
          </a:p>
        </p:txBody>
      </p:sp>
    </p:spTree>
    <p:extLst>
      <p:ext uri="{BB962C8B-B14F-4D97-AF65-F5344CB8AC3E}">
        <p14:creationId xmlns:p14="http://schemas.microsoft.com/office/powerpoint/2010/main" val="685844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E8FBA7-4EB5-4AC1-9AE0-E4D3A8CAFC8B}" type="slidenum">
              <a:rPr lang="en-US" smtClean="0"/>
              <a:t>5</a:t>
            </a:fld>
            <a:endParaRPr lang="en-US"/>
          </a:p>
        </p:txBody>
      </p:sp>
    </p:spTree>
    <p:extLst>
      <p:ext uri="{BB962C8B-B14F-4D97-AF65-F5344CB8AC3E}">
        <p14:creationId xmlns:p14="http://schemas.microsoft.com/office/powerpoint/2010/main" val="2376619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1A08031-20E1-4769-962B-727382AC66C8}" type="datetimeFigureOut">
              <a:rPr lang="en-US" smtClean="0"/>
              <a:t>12/27/2018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63E1CE5-6920-4ED6-B698-1DACD177012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3E1CE5-6920-4ED6-B698-1DACD177012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3E1CE5-6920-4ED6-B698-1DACD177012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3E1CE5-6920-4ED6-B698-1DACD177012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63E1CE5-6920-4ED6-B698-1DACD177012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3E1CE5-6920-4ED6-B698-1DACD177012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63E1CE5-6920-4ED6-B698-1DACD17701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63E1CE5-6920-4ED6-B698-1DACD177012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1A08031-20E1-4769-962B-727382AC66C8}" type="datetimeFigureOut">
              <a:rPr lang="en-US" smtClean="0"/>
              <a:t>12/27/2018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63E1CE5-6920-4ED6-B698-1DACD177012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1A08031-20E1-4769-962B-727382AC66C8}"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63E1CE5-6920-4ED6-B698-1DACD177012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1A08031-20E1-4769-962B-727382AC66C8}" type="datetimeFigureOut">
              <a:rPr lang="en-US" smtClean="0"/>
              <a:t>12/27/2018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63E1CE5-6920-4ED6-B698-1DACD177012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1A08031-20E1-4769-962B-727382AC66C8}" type="datetimeFigureOut">
              <a:rPr lang="en-US" smtClean="0"/>
              <a:t>12/27/2018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63E1CE5-6920-4ED6-B698-1DACD177012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Industrial Engineering</a:t>
            </a:r>
            <a:br>
              <a:rPr lang="en-US" dirty="0"/>
            </a:br>
            <a:r>
              <a:rPr lang="en-US" dirty="0"/>
              <a:t>&amp; Management</a:t>
            </a:r>
            <a:br>
              <a:rPr lang="en-US" dirty="0"/>
            </a:br>
            <a:r>
              <a:rPr lang="en-US" dirty="0"/>
              <a:t>lesson(7</a:t>
            </a:r>
            <a:r>
              <a:rPr lang="en-US" dirty="0" smtClean="0"/>
              <a:t>)</a:t>
            </a:r>
            <a:endParaRPr lang="en-US" dirty="0"/>
          </a:p>
        </p:txBody>
      </p:sp>
    </p:spTree>
    <p:extLst>
      <p:ext uri="{BB962C8B-B14F-4D97-AF65-F5344CB8AC3E}">
        <p14:creationId xmlns:p14="http://schemas.microsoft.com/office/powerpoint/2010/main" val="67752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6312" y="1066800"/>
            <a:ext cx="7191375" cy="39155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r>
              <a:rPr lang="en-US" smtClean="0"/>
              <a:t>1</a:t>
            </a:r>
            <a:endParaRPr lang="en-US"/>
          </a:p>
        </p:txBody>
      </p:sp>
      <p:sp>
        <p:nvSpPr>
          <p:cNvPr id="4" name="Slide Number Placeholder 3"/>
          <p:cNvSpPr>
            <a:spLocks noGrp="1"/>
          </p:cNvSpPr>
          <p:nvPr>
            <p:ph type="sldNum" sz="quarter" idx="12"/>
          </p:nvPr>
        </p:nvSpPr>
        <p:spPr/>
        <p:txBody>
          <a:bodyPr/>
          <a:lstStyle/>
          <a:p>
            <a:fld id="{791BBA91-D9FC-47CC-913E-E61311D3F80C}" type="slidenum">
              <a:rPr lang="en-US" smtClean="0"/>
              <a:t>10</a:t>
            </a:fld>
            <a:endParaRPr lang="en-US"/>
          </a:p>
        </p:txBody>
      </p:sp>
    </p:spTree>
    <p:extLst>
      <p:ext uri="{BB962C8B-B14F-4D97-AF65-F5344CB8AC3E}">
        <p14:creationId xmlns:p14="http://schemas.microsoft.com/office/powerpoint/2010/main" val="71004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rmAutofit/>
          </a:bodyPr>
          <a:lstStyle/>
          <a:p>
            <a:pPr marL="109728" indent="0">
              <a:buNone/>
            </a:pPr>
            <a:r>
              <a:rPr lang="en-US" sz="1600" b="1" dirty="0">
                <a:solidFill>
                  <a:srgbClr val="FF0000"/>
                </a:solidFill>
              </a:rPr>
              <a:t>Example </a:t>
            </a:r>
            <a:r>
              <a:rPr lang="en-US" sz="1600" b="1" dirty="0" smtClean="0">
                <a:solidFill>
                  <a:srgbClr val="FF0000"/>
                </a:solidFill>
              </a:rPr>
              <a:t>4.1:Problem </a:t>
            </a:r>
            <a:r>
              <a:rPr lang="en-US" sz="1600" b="1" dirty="0">
                <a:solidFill>
                  <a:srgbClr val="FF0000"/>
                </a:solidFill>
              </a:rPr>
              <a:t>Statement: Recently a cast iron leaf pressure filter with 100 </a:t>
            </a:r>
            <a:r>
              <a:rPr lang="en-US" sz="1600" b="1" dirty="0" smtClean="0">
                <a:solidFill>
                  <a:srgbClr val="FF0000"/>
                </a:solidFill>
              </a:rPr>
              <a:t>ft2 was </a:t>
            </a:r>
            <a:r>
              <a:rPr lang="en-US" sz="1600" b="1" dirty="0">
                <a:solidFill>
                  <a:srgbClr val="FF0000"/>
                </a:solidFill>
              </a:rPr>
              <a:t>purchased for clarifying an inorganic liquid stream for $15,000. In </a:t>
            </a:r>
            <a:r>
              <a:rPr lang="en-US" sz="1600" b="1" dirty="0" smtClean="0">
                <a:solidFill>
                  <a:srgbClr val="FF0000"/>
                </a:solidFill>
              </a:rPr>
              <a:t>a similar </a:t>
            </a:r>
            <a:r>
              <a:rPr lang="en-US" sz="1600" b="1" dirty="0">
                <a:solidFill>
                  <a:srgbClr val="FF0000"/>
                </a:solidFill>
              </a:rPr>
              <a:t>application, the company will need a 450 ft2 cast iron </a:t>
            </a:r>
            <a:r>
              <a:rPr lang="en-US" sz="1600" b="1" dirty="0" smtClean="0">
                <a:solidFill>
                  <a:srgbClr val="FF0000"/>
                </a:solidFill>
              </a:rPr>
              <a:t>leaf pressure </a:t>
            </a:r>
            <a:r>
              <a:rPr lang="en-US" sz="1600" b="1" dirty="0">
                <a:solidFill>
                  <a:srgbClr val="FF0000"/>
                </a:solidFill>
              </a:rPr>
              <a:t>filter. The size exponent for this type filter is 0.6 (see </a:t>
            </a:r>
            <a:r>
              <a:rPr lang="en-US" sz="1600" b="1" dirty="0" smtClean="0">
                <a:solidFill>
                  <a:srgbClr val="FF0000"/>
                </a:solidFill>
              </a:rPr>
              <a:t>Appendix</a:t>
            </a:r>
          </a:p>
          <a:p>
            <a:pPr marL="109728" indent="0">
              <a:buNone/>
            </a:pPr>
            <a:r>
              <a:rPr lang="en-US" sz="1600" b="1" dirty="0" smtClean="0">
                <a:solidFill>
                  <a:srgbClr val="FF0000"/>
                </a:solidFill>
              </a:rPr>
              <a:t>D). Estimate the purchased price of the 450 ft2 unit.</a:t>
            </a:r>
          </a:p>
          <a:p>
            <a:pPr marL="109728" indent="0">
              <a:buNone/>
            </a:pPr>
            <a:endParaRPr lang="en-US" sz="1600" dirty="0"/>
          </a:p>
        </p:txBody>
      </p:sp>
      <p:sp>
        <p:nvSpPr>
          <p:cNvPr id="4" name="Slide Number Placeholder 3"/>
          <p:cNvSpPr>
            <a:spLocks noGrp="1"/>
          </p:cNvSpPr>
          <p:nvPr>
            <p:ph type="sldNum" sz="quarter" idx="12"/>
          </p:nvPr>
        </p:nvSpPr>
        <p:spPr/>
        <p:txBody>
          <a:bodyPr/>
          <a:lstStyle/>
          <a:p>
            <a:fld id="{791BBA91-D9FC-47CC-913E-E61311D3F80C}" type="slidenum">
              <a:rPr lang="en-US" smtClean="0"/>
              <a:t>11</a:t>
            </a:fld>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657600"/>
            <a:ext cx="72485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7393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08818"/>
            <a:ext cx="8229600" cy="4525963"/>
          </a:xfrm>
        </p:spPr>
        <p:txBody>
          <a:bodyPr/>
          <a:lstStyle/>
          <a:p>
            <a:r>
              <a:rPr lang="en-US" sz="1800" b="1" dirty="0"/>
              <a:t>Algorithm Format</a:t>
            </a:r>
            <a:r>
              <a:rPr lang="en-US" sz="1800" dirty="0"/>
              <a:t>. A more convenient way to </a:t>
            </a:r>
            <a:r>
              <a:rPr lang="en-US" sz="1800" dirty="0" smtClean="0"/>
              <a:t>display </a:t>
            </a:r>
            <a:r>
              <a:rPr lang="en-US" sz="1800" dirty="0"/>
              <a:t>cost-capacity data is by </a:t>
            </a:r>
            <a:r>
              <a:rPr lang="en-US" sz="1800" dirty="0" smtClean="0"/>
              <a:t>an algorithm.</a:t>
            </a:r>
          </a:p>
          <a:p>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12</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2" y="1371600"/>
            <a:ext cx="7343775"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1377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109728" indent="0">
              <a:buNone/>
            </a:pPr>
            <a:r>
              <a:rPr lang="en-US" b="1" u="sng" dirty="0"/>
              <a:t>Perceived goals and objectives of the company*</a:t>
            </a:r>
          </a:p>
          <a:p>
            <a:pPr marL="109728" indent="0">
              <a:buNone/>
            </a:pPr>
            <a:r>
              <a:rPr lang="en-US" b="1" dirty="0"/>
              <a:t>A- </a:t>
            </a:r>
            <a:r>
              <a:rPr lang="en-US" b="1" dirty="0" smtClean="0"/>
              <a:t>Market </a:t>
            </a:r>
            <a:r>
              <a:rPr lang="en-US" b="1" dirty="0" smtClean="0"/>
              <a:t>data Projected</a:t>
            </a:r>
            <a:r>
              <a:rPr lang="en-US" dirty="0" smtClean="0"/>
              <a:t> </a:t>
            </a:r>
            <a:r>
              <a:rPr lang="en-US" dirty="0"/>
              <a:t>share of the </a:t>
            </a:r>
            <a:r>
              <a:rPr lang="en-US" dirty="0" smtClean="0"/>
              <a:t>market</a:t>
            </a:r>
            <a:r>
              <a:rPr lang="ar-SA" dirty="0"/>
              <a:t/>
            </a:r>
            <a:br>
              <a:rPr lang="ar-SA" dirty="0"/>
            </a:br>
            <a:r>
              <a:rPr lang="en-US" dirty="0" smtClean="0"/>
              <a:t>Market </a:t>
            </a:r>
            <a:r>
              <a:rPr lang="en-US" dirty="0"/>
              <a:t>prices</a:t>
            </a:r>
          </a:p>
          <a:p>
            <a:pPr marL="109728" indent="0">
              <a:buNone/>
            </a:pPr>
            <a:r>
              <a:rPr lang="en-US" dirty="0"/>
              <a:t>Market growth</a:t>
            </a:r>
          </a:p>
          <a:p>
            <a:pPr marL="109728" indent="0">
              <a:buNone/>
            </a:pPr>
            <a:r>
              <a:rPr lang="en-US" dirty="0"/>
              <a:t>Markets the company serves</a:t>
            </a:r>
          </a:p>
          <a:p>
            <a:pPr marL="109728" indent="0">
              <a:buNone/>
            </a:pPr>
            <a:r>
              <a:rPr lang="en-US" dirty="0"/>
              <a:t>Competition, both domestic and global</a:t>
            </a:r>
          </a:p>
          <a:p>
            <a:pPr marL="109728" indent="0">
              <a:buNone/>
            </a:pPr>
            <a:r>
              <a:rPr lang="en-US" dirty="0"/>
              <a:t>Project and/or product life</a:t>
            </a:r>
          </a:p>
          <a:p>
            <a:pPr marL="109728" indent="0">
              <a:buNone/>
            </a:pPr>
            <a:r>
              <a:rPr lang="en-US" dirty="0" smtClean="0"/>
              <a:t>B- </a:t>
            </a:r>
            <a:r>
              <a:rPr lang="en-US" b="1" dirty="0"/>
              <a:t>Capital requirements</a:t>
            </a:r>
          </a:p>
          <a:p>
            <a:pPr marL="109728" indent="0">
              <a:buNone/>
            </a:pPr>
            <a:r>
              <a:rPr lang="en-US" dirty="0"/>
              <a:t>Fixed capital </a:t>
            </a:r>
            <a:r>
              <a:rPr lang="en-US" dirty="0" smtClean="0"/>
              <a:t>investment</a:t>
            </a:r>
            <a:r>
              <a:rPr lang="ar-SA" dirty="0"/>
              <a:t/>
            </a:r>
            <a:br>
              <a:rPr lang="ar-SA" dirty="0"/>
            </a:br>
            <a:r>
              <a:rPr lang="en-US" dirty="0" smtClean="0"/>
              <a:t>Working </a:t>
            </a:r>
            <a:r>
              <a:rPr lang="en-US" dirty="0"/>
              <a:t>capital</a:t>
            </a:r>
          </a:p>
          <a:p>
            <a:pPr marL="109728" indent="0">
              <a:buNone/>
            </a:pPr>
            <a:r>
              <a:rPr lang="en-US" dirty="0"/>
              <a:t>Other capital requirements</a:t>
            </a:r>
          </a:p>
        </p:txBody>
      </p:sp>
      <p:sp>
        <p:nvSpPr>
          <p:cNvPr id="4" name="Slide Number Placeholder 3"/>
          <p:cNvSpPr>
            <a:spLocks noGrp="1"/>
          </p:cNvSpPr>
          <p:nvPr>
            <p:ph type="sldNum" sz="quarter" idx="12"/>
          </p:nvPr>
        </p:nvSpPr>
        <p:spPr/>
        <p:txBody>
          <a:bodyPr/>
          <a:lstStyle/>
          <a:p>
            <a:fld id="{791BBA91-D9FC-47CC-913E-E61311D3F80C}" type="slidenum">
              <a:rPr lang="en-US" smtClean="0"/>
              <a:t>2</a:t>
            </a:fld>
            <a:endParaRPr lang="en-US"/>
          </a:p>
        </p:txBody>
      </p:sp>
    </p:spTree>
    <p:extLst>
      <p:ext uri="{BB962C8B-B14F-4D97-AF65-F5344CB8AC3E}">
        <p14:creationId xmlns:p14="http://schemas.microsoft.com/office/powerpoint/2010/main" val="3990249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lnSpcReduction="20000"/>
          </a:bodyPr>
          <a:lstStyle/>
          <a:p>
            <a:pPr marL="109728" indent="0">
              <a:buNone/>
            </a:pPr>
            <a:r>
              <a:rPr lang="en-US" b="1" dirty="0"/>
              <a:t>C- Operating expenses</a:t>
            </a:r>
          </a:p>
          <a:p>
            <a:pPr marL="109728" indent="0">
              <a:buNone/>
            </a:pPr>
            <a:r>
              <a:rPr lang="en-US" dirty="0"/>
              <a:t>Manufacturing </a:t>
            </a:r>
            <a:r>
              <a:rPr lang="en-US" dirty="0" smtClean="0"/>
              <a:t>expenses</a:t>
            </a:r>
            <a:r>
              <a:rPr lang="ar-SA" dirty="0"/>
              <a:t/>
            </a:r>
            <a:br>
              <a:rPr lang="ar-SA" dirty="0"/>
            </a:br>
            <a:r>
              <a:rPr lang="en-US" dirty="0" smtClean="0"/>
              <a:t>Sales </a:t>
            </a:r>
            <a:r>
              <a:rPr lang="en-US" dirty="0"/>
              <a:t>expenses</a:t>
            </a:r>
          </a:p>
          <a:p>
            <a:pPr marL="109728" indent="0">
              <a:buNone/>
            </a:pPr>
            <a:r>
              <a:rPr lang="en-US" dirty="0"/>
              <a:t>General overhead expenses</a:t>
            </a:r>
          </a:p>
          <a:p>
            <a:pPr marL="109728" indent="0">
              <a:buNone/>
            </a:pPr>
            <a:r>
              <a:rPr lang="en-US" b="1" dirty="0" smtClean="0"/>
              <a:t>D- </a:t>
            </a:r>
            <a:r>
              <a:rPr lang="en-US" b="1" dirty="0"/>
              <a:t>Profitability</a:t>
            </a:r>
          </a:p>
          <a:p>
            <a:pPr marL="109728" indent="0">
              <a:buNone/>
            </a:pPr>
            <a:r>
              <a:rPr lang="en-US" dirty="0"/>
              <a:t>Profit after </a:t>
            </a:r>
            <a:r>
              <a:rPr lang="en-US" dirty="0" smtClean="0"/>
              <a:t>taxes</a:t>
            </a:r>
            <a:r>
              <a:rPr lang="ar-SA" dirty="0" smtClean="0"/>
              <a:t>ا</a:t>
            </a:r>
            <a:r>
              <a:rPr lang="en-US" dirty="0" smtClean="0"/>
              <a:t>Cash </a:t>
            </a:r>
            <a:r>
              <a:rPr lang="en-US" dirty="0"/>
              <a:t>Flow</a:t>
            </a:r>
          </a:p>
          <a:p>
            <a:pPr marL="109728" indent="0">
              <a:buNone/>
            </a:pPr>
            <a:r>
              <a:rPr lang="en-US" dirty="0"/>
              <a:t>Payout period</a:t>
            </a:r>
          </a:p>
          <a:p>
            <a:pPr marL="109728" indent="0">
              <a:buNone/>
            </a:pPr>
            <a:r>
              <a:rPr lang="en-US" dirty="0"/>
              <a:t>Rate of return</a:t>
            </a:r>
          </a:p>
          <a:p>
            <a:pPr marL="109728" indent="0">
              <a:buNone/>
            </a:pPr>
            <a:r>
              <a:rPr lang="en-US" dirty="0"/>
              <a:t>Returns on equity and assets</a:t>
            </a:r>
          </a:p>
          <a:p>
            <a:pPr marL="109728" indent="0">
              <a:buNone/>
            </a:pPr>
            <a:r>
              <a:rPr lang="en-US" dirty="0"/>
              <a:t>Economic value added</a:t>
            </a:r>
          </a:p>
          <a:p>
            <a:pPr marL="109728" indent="0">
              <a:buNone/>
            </a:pPr>
            <a:r>
              <a:rPr lang="en-US" b="1" dirty="0"/>
              <a:t>E- . Projected risk</a:t>
            </a:r>
          </a:p>
          <a:p>
            <a:pPr marL="109728" indent="0">
              <a:buNone/>
            </a:pPr>
            <a:r>
              <a:rPr lang="en-US" dirty="0"/>
              <a:t>Effect of changes in revenue</a:t>
            </a:r>
          </a:p>
          <a:p>
            <a:pPr marL="109728" indent="0">
              <a:buNone/>
            </a:pPr>
            <a:r>
              <a:rPr lang="en-US" dirty="0"/>
              <a:t>Effect of changes in direct and indirect </a:t>
            </a:r>
            <a:r>
              <a:rPr lang="en-US" dirty="0" smtClean="0"/>
              <a:t>expenses</a:t>
            </a:r>
          </a:p>
          <a:p>
            <a:pPr marL="109728" indent="0">
              <a:buNone/>
            </a:pPr>
            <a:r>
              <a:rPr lang="en-US" dirty="0" smtClean="0"/>
              <a:t>Effect </a:t>
            </a:r>
            <a:r>
              <a:rPr lang="en-US" dirty="0"/>
              <a:t>of cost of capital</a:t>
            </a:r>
          </a:p>
          <a:p>
            <a:pPr marL="109728" indent="0">
              <a:buNone/>
            </a:pPr>
            <a:r>
              <a:rPr lang="en-US" dirty="0"/>
              <a:t>Effect of potential changes in market competition</a:t>
            </a:r>
          </a:p>
        </p:txBody>
      </p:sp>
      <p:sp>
        <p:nvSpPr>
          <p:cNvPr id="4" name="Slide Number Placeholder 3"/>
          <p:cNvSpPr>
            <a:spLocks noGrp="1"/>
          </p:cNvSpPr>
          <p:nvPr>
            <p:ph type="sldNum" sz="quarter" idx="12"/>
          </p:nvPr>
        </p:nvSpPr>
        <p:spPr/>
        <p:txBody>
          <a:bodyPr/>
          <a:lstStyle/>
          <a:p>
            <a:fld id="{791BBA91-D9FC-47CC-913E-E61311D3F80C}" type="slidenum">
              <a:rPr lang="en-US" smtClean="0"/>
              <a:t>3</a:t>
            </a:fld>
            <a:endParaRPr lang="en-US"/>
          </a:p>
        </p:txBody>
      </p:sp>
    </p:spTree>
    <p:extLst>
      <p:ext uri="{BB962C8B-B14F-4D97-AF65-F5344CB8AC3E}">
        <p14:creationId xmlns:p14="http://schemas.microsoft.com/office/powerpoint/2010/main" val="334624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79309"/>
            <a:ext cx="8229600" cy="5169091"/>
          </a:xfrm>
        </p:spPr>
        <p:txBody>
          <a:bodyPr>
            <a:normAutofit fontScale="70000" lnSpcReduction="20000"/>
          </a:bodyPr>
          <a:lstStyle/>
          <a:p>
            <a:pPr marL="109728" indent="0">
              <a:buNone/>
            </a:pPr>
            <a:r>
              <a:rPr lang="en-US" u="sng" dirty="0">
                <a:solidFill>
                  <a:srgbClr val="FF0000"/>
                </a:solidFill>
              </a:rPr>
              <a:t>SOURCES OF FUNDS</a:t>
            </a:r>
          </a:p>
          <a:p>
            <a:pPr marL="109728" indent="0">
              <a:buNone/>
            </a:pPr>
            <a:r>
              <a:rPr lang="en-US" dirty="0"/>
              <a:t>The funding available for corporate ventures may be obtained from internal or external sources</a:t>
            </a:r>
            <a:r>
              <a:rPr lang="en-US" dirty="0" smtClean="0"/>
              <a:t>.</a:t>
            </a:r>
          </a:p>
          <a:p>
            <a:pPr marL="109728" indent="0">
              <a:buNone/>
            </a:pPr>
            <a:r>
              <a:rPr lang="ar-SA" dirty="0" smtClean="0"/>
              <a:t> </a:t>
            </a:r>
            <a:r>
              <a:rPr lang="en-US" b="1" dirty="0" smtClean="0"/>
              <a:t>A- </a:t>
            </a:r>
            <a:r>
              <a:rPr lang="en-US" b="1" dirty="0"/>
              <a:t>Internal Sources</a:t>
            </a:r>
          </a:p>
          <a:p>
            <a:pPr marL="109728" indent="0">
              <a:buNone/>
            </a:pPr>
            <a:r>
              <a:rPr lang="en-US" dirty="0"/>
              <a:t>The capital from internal sources is from retained earnings or from an allowance known as reserves. Internal financing is “owned” capital, and it is argued that it could be loaned or invested in other ventures to receive a given return. In determining the cost of owned capital, interest to be paid on this capital is equal to the present return on all the company’s capital</a:t>
            </a:r>
          </a:p>
          <a:p>
            <a:pPr marL="109728" indent="0">
              <a:buNone/>
            </a:pPr>
            <a:r>
              <a:rPr lang="en-US" b="1" dirty="0" smtClean="0"/>
              <a:t>B- </a:t>
            </a:r>
            <a:r>
              <a:rPr lang="en-US" b="1" dirty="0"/>
              <a:t>External </a:t>
            </a:r>
            <a:r>
              <a:rPr lang="en-US" b="1" dirty="0" smtClean="0"/>
              <a:t>Sources</a:t>
            </a:r>
            <a:endParaRPr lang="en-US" b="1" dirty="0"/>
          </a:p>
          <a:p>
            <a:pPr marL="109728" indent="0">
              <a:buNone/>
            </a:pPr>
            <a:r>
              <a:rPr lang="en-US" dirty="0"/>
              <a:t>There are three sources of external financing: debt, preferred stock, and common stock. These sources vary widely with respect to the cost and the risk the company assumes </a:t>
            </a:r>
            <a:r>
              <a:rPr lang="ar-SA" dirty="0"/>
              <a:t>تفترض </a:t>
            </a:r>
            <a:r>
              <a:rPr lang="en-US" dirty="0"/>
              <a:t>with each of these financing sources. The cheapest form of capital is the least risky. A general rule is the riskier the project, the safer should be the type of financing the capital used. A new venture with modest capital requirements could be funded by common stock. In contrast, a well-established business area may be financed by debt</a:t>
            </a:r>
            <a:r>
              <a:rPr lang="en-US" dirty="0" smtClean="0"/>
              <a:t>.</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4</a:t>
            </a:fld>
            <a:endParaRPr lang="en-US"/>
          </a:p>
        </p:txBody>
      </p:sp>
    </p:spTree>
    <p:extLst>
      <p:ext uri="{BB962C8B-B14F-4D97-AF65-F5344CB8AC3E}">
        <p14:creationId xmlns:p14="http://schemas.microsoft.com/office/powerpoint/2010/main" val="195284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rmAutofit fontScale="92500" lnSpcReduction="10000"/>
          </a:bodyPr>
          <a:lstStyle/>
          <a:p>
            <a:pPr marL="109728" indent="0">
              <a:buNone/>
            </a:pPr>
            <a:r>
              <a:rPr lang="en-US" u="sng" dirty="0">
                <a:solidFill>
                  <a:srgbClr val="FF0000"/>
                </a:solidFill>
              </a:rPr>
              <a:t>Estimation of Capital Requirements</a:t>
            </a:r>
          </a:p>
          <a:p>
            <a:pPr marL="109728" indent="0">
              <a:buNone/>
            </a:pPr>
            <a:r>
              <a:rPr lang="en-US" dirty="0"/>
              <a:t>Total capital investment includes funds required to purchase land, </a:t>
            </a:r>
            <a:r>
              <a:rPr lang="en-US" dirty="0" smtClean="0"/>
              <a:t>design ,purchase</a:t>
            </a:r>
            <a:r>
              <a:rPr lang="en-US" dirty="0"/>
              <a:t>, and install equipment and buildings, as well as to </a:t>
            </a:r>
            <a:r>
              <a:rPr lang="en-US" dirty="0" smtClean="0"/>
              <a:t>brine </a:t>
            </a:r>
            <a:endParaRPr lang="en-US" dirty="0" smtClean="0"/>
          </a:p>
          <a:p>
            <a:pPr marL="109728" indent="0">
              <a:buNone/>
            </a:pPr>
            <a:r>
              <a:rPr lang="en-US" b="1" u="sng" dirty="0" smtClean="0"/>
              <a:t>A </a:t>
            </a:r>
            <a:r>
              <a:rPr lang="en-US" b="1" u="sng" dirty="0"/>
              <a:t>list of these items includes:</a:t>
            </a:r>
          </a:p>
          <a:p>
            <a:pPr marL="109728" indent="0">
              <a:buNone/>
            </a:pPr>
            <a:r>
              <a:rPr lang="en-US" sz="2400" dirty="0"/>
              <a:t>1. Land</a:t>
            </a:r>
          </a:p>
          <a:p>
            <a:pPr marL="109728" indent="0">
              <a:buNone/>
            </a:pPr>
            <a:r>
              <a:rPr lang="en-US" sz="2400" dirty="0"/>
              <a:t>2. Fixed capital </a:t>
            </a:r>
            <a:r>
              <a:rPr lang="en-US" sz="2400" dirty="0" smtClean="0"/>
              <a:t>investment</a:t>
            </a:r>
            <a:r>
              <a:rPr lang="ar-SA" sz="2400" dirty="0"/>
              <a:t/>
            </a:r>
            <a:br>
              <a:rPr lang="ar-SA" sz="2400" dirty="0"/>
            </a:br>
            <a:endParaRPr lang="en-US" sz="2400" dirty="0" smtClean="0"/>
          </a:p>
          <a:p>
            <a:pPr marL="109728" indent="0">
              <a:buNone/>
            </a:pPr>
            <a:r>
              <a:rPr lang="en-US" sz="2400" dirty="0" smtClean="0"/>
              <a:t>3</a:t>
            </a:r>
            <a:r>
              <a:rPr lang="en-US" sz="2400" dirty="0"/>
              <a:t>. Offsite capital</a:t>
            </a:r>
          </a:p>
          <a:p>
            <a:pPr marL="109728" indent="0">
              <a:buNone/>
            </a:pPr>
            <a:r>
              <a:rPr lang="en-US" sz="2400" dirty="0"/>
              <a:t>4. Allocated capital</a:t>
            </a:r>
          </a:p>
          <a:p>
            <a:pPr marL="109728" indent="0">
              <a:buNone/>
            </a:pPr>
            <a:r>
              <a:rPr lang="en-US" sz="2400" dirty="0"/>
              <a:t>5. Working capital</a:t>
            </a:r>
          </a:p>
          <a:p>
            <a:pPr marL="109728" indent="0">
              <a:buNone/>
            </a:pPr>
            <a:r>
              <a:rPr lang="en-US" sz="2400" dirty="0"/>
              <a:t>6. Start-up expenses</a:t>
            </a:r>
          </a:p>
          <a:p>
            <a:pPr marL="109728" indent="0">
              <a:buNone/>
            </a:pPr>
            <a:r>
              <a:rPr lang="en-US" sz="2400" dirty="0"/>
              <a:t>7. Other capital items (Interest on borrowed funds , Catalyst and chemicals , Patents, licenses, and </a:t>
            </a:r>
            <a:r>
              <a:rPr lang="en-US" sz="2400" dirty="0" smtClean="0"/>
              <a:t>royalties )g </a:t>
            </a:r>
            <a:r>
              <a:rPr lang="en-US" sz="2400" dirty="0"/>
              <a:t>the facility into operation.</a:t>
            </a:r>
          </a:p>
        </p:txBody>
      </p:sp>
      <p:sp>
        <p:nvSpPr>
          <p:cNvPr id="4" name="Slide Number Placeholder 3"/>
          <p:cNvSpPr>
            <a:spLocks noGrp="1"/>
          </p:cNvSpPr>
          <p:nvPr>
            <p:ph type="sldNum" sz="quarter" idx="12"/>
          </p:nvPr>
        </p:nvSpPr>
        <p:spPr/>
        <p:txBody>
          <a:bodyPr/>
          <a:lstStyle/>
          <a:p>
            <a:fld id="{791BBA91-D9FC-47CC-913E-E61311D3F80C}" type="slidenum">
              <a:rPr lang="en-US" smtClean="0"/>
              <a:t>5</a:t>
            </a:fld>
            <a:endParaRPr lang="en-US"/>
          </a:p>
        </p:txBody>
      </p:sp>
    </p:spTree>
    <p:extLst>
      <p:ext uri="{BB962C8B-B14F-4D97-AF65-F5344CB8AC3E}">
        <p14:creationId xmlns:p14="http://schemas.microsoft.com/office/powerpoint/2010/main" val="2510213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92500" lnSpcReduction="10000"/>
          </a:bodyPr>
          <a:lstStyle/>
          <a:p>
            <a:pPr marL="109728" indent="0">
              <a:buNone/>
            </a:pPr>
            <a:r>
              <a:rPr lang="en-US" b="1" dirty="0"/>
              <a:t>2- FIXED CAPITAL INVESTMENT</a:t>
            </a:r>
          </a:p>
          <a:p>
            <a:pPr marL="109728" indent="0">
              <a:buNone/>
            </a:pPr>
            <a:r>
              <a:rPr lang="en-US" dirty="0"/>
              <a:t>The fixed capital investment for a plant </a:t>
            </a:r>
            <a:r>
              <a:rPr lang="en-US" dirty="0" smtClean="0"/>
              <a:t>includes the </a:t>
            </a:r>
            <a:r>
              <a:rPr lang="en-US" dirty="0"/>
              <a:t>manufacturing equipment, piping, </a:t>
            </a:r>
            <a:r>
              <a:rPr lang="en-US" dirty="0" smtClean="0"/>
              <a:t>ductwork, automatic </a:t>
            </a:r>
            <a:r>
              <a:rPr lang="en-US" dirty="0"/>
              <a:t>control equipment, structures, insulation, painting, site preparation, </a:t>
            </a:r>
            <a:r>
              <a:rPr lang="en-US" dirty="0" smtClean="0"/>
              <a:t>and environmental </a:t>
            </a:r>
            <a:r>
              <a:rPr lang="en-US" dirty="0"/>
              <a:t>control equipment, as well as engineering and contractor’s costs</a:t>
            </a:r>
            <a:r>
              <a:rPr lang="en-US" dirty="0" smtClean="0"/>
              <a:t>.</a:t>
            </a:r>
            <a:r>
              <a:rPr lang="ar-SA" dirty="0"/>
              <a:t> </a:t>
            </a:r>
            <a:endParaRPr lang="en-US" dirty="0" smtClean="0"/>
          </a:p>
          <a:p>
            <a:pPr marL="109728" indent="0">
              <a:buNone/>
            </a:pPr>
            <a:r>
              <a:rPr lang="en-US" b="1" dirty="0" smtClean="0"/>
              <a:t>2.1 </a:t>
            </a:r>
            <a:r>
              <a:rPr lang="en-US" b="1" dirty="0"/>
              <a:t>Capital Cost Estimates</a:t>
            </a:r>
          </a:p>
          <a:p>
            <a:pPr marL="109728" indent="0">
              <a:buNone/>
            </a:pPr>
            <a:r>
              <a:rPr lang="en-US" dirty="0"/>
              <a:t>When a firm considers a project to manufacture a product, a capital cost estimate is prepared. An in-house engineering staff may develop the estimate, if the staff is large enough, or the estimate may be outsourced to an engineering or consulting company</a:t>
            </a:r>
            <a:r>
              <a:rPr lang="en-US" dirty="0" smtClean="0"/>
              <a:t>.</a:t>
            </a:r>
            <a:r>
              <a:rPr lang="ar-SA" dirty="0" smtClean="0"/>
              <a:t>.</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6</a:t>
            </a:fld>
            <a:endParaRPr lang="en-US"/>
          </a:p>
        </p:txBody>
      </p:sp>
    </p:spTree>
    <p:extLst>
      <p:ext uri="{BB962C8B-B14F-4D97-AF65-F5344CB8AC3E}">
        <p14:creationId xmlns:p14="http://schemas.microsoft.com/office/powerpoint/2010/main" val="3016504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321491"/>
          </a:xfrm>
        </p:spPr>
        <p:txBody>
          <a:bodyPr>
            <a:normAutofit fontScale="85000" lnSpcReduction="10000"/>
          </a:bodyPr>
          <a:lstStyle/>
          <a:p>
            <a:pPr marL="109728" indent="0">
              <a:buNone/>
            </a:pPr>
            <a:r>
              <a:rPr lang="en-US" b="1" u="sng" dirty="0"/>
              <a:t>2.1.1 Classification of Estimates</a:t>
            </a:r>
          </a:p>
          <a:p>
            <a:pPr marL="109728" indent="0">
              <a:buNone/>
            </a:pPr>
            <a:r>
              <a:rPr lang="en-US" dirty="0"/>
              <a:t>There are two broad classes of cost estimates: </a:t>
            </a:r>
            <a:r>
              <a:rPr lang="en-US" b="1" dirty="0"/>
              <a:t>grass-roots </a:t>
            </a:r>
            <a:r>
              <a:rPr lang="en-US" dirty="0"/>
              <a:t>and </a:t>
            </a:r>
            <a:r>
              <a:rPr lang="en-US" b="1" dirty="0"/>
              <a:t>battery-limits </a:t>
            </a:r>
            <a:r>
              <a:rPr lang="en-US" dirty="0"/>
              <a:t>estimates. The former, also called a green-field estimate, is a descriptive term. </a:t>
            </a:r>
            <a:r>
              <a:rPr lang="en-US" dirty="0" smtClean="0"/>
              <a:t>It </a:t>
            </a:r>
            <a:r>
              <a:rPr lang="en-US" dirty="0"/>
              <a:t>means the entire facility is estimated starting with site preparation and includes building and structures, processing equipment, utilities, service facilities, storage facilities, railroad yards, and docks</a:t>
            </a:r>
            <a:r>
              <a:rPr lang="en-US" dirty="0" smtClean="0"/>
              <a:t>.</a:t>
            </a:r>
            <a:r>
              <a:rPr lang="ar-SA" dirty="0"/>
              <a:t> </a:t>
            </a:r>
            <a:r>
              <a:rPr lang="en-US" dirty="0" smtClean="0"/>
              <a:t>A </a:t>
            </a:r>
            <a:r>
              <a:rPr lang="en-US" dirty="0"/>
              <a:t>battery-limits estimate is one in which there is an imaginary boundary drawn around the facility to be estimated. It is assumed that all raw materials, utilities, services, etc. are available at the boundary in the proper quantity and with the desired quality to manufacture the product in question. Only costs within this boundary are estimated—hence the name battery-limits </a:t>
            </a:r>
            <a:r>
              <a:rPr lang="en-US" dirty="0" smtClean="0"/>
              <a:t>estimate</a:t>
            </a:r>
            <a:r>
              <a:rPr lang="ar-SA" dirty="0" smtClean="0"/>
              <a:t>.</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7</a:t>
            </a:fld>
            <a:endParaRPr lang="en-US"/>
          </a:p>
        </p:txBody>
      </p:sp>
    </p:spTree>
    <p:extLst>
      <p:ext uri="{BB962C8B-B14F-4D97-AF65-F5344CB8AC3E}">
        <p14:creationId xmlns:p14="http://schemas.microsoft.com/office/powerpoint/2010/main" val="1955205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77500" lnSpcReduction="20000"/>
          </a:bodyPr>
          <a:lstStyle/>
          <a:p>
            <a:pPr marL="109728" indent="0">
              <a:buNone/>
            </a:pPr>
            <a:r>
              <a:rPr lang="en-US" b="1" dirty="0"/>
              <a:t>2.1.2 Quality of an Estimate</a:t>
            </a:r>
          </a:p>
          <a:p>
            <a:pPr marL="109728" indent="0">
              <a:buNone/>
            </a:pPr>
            <a:r>
              <a:rPr lang="en-US" dirty="0"/>
              <a:t>Capital cost estimation is more an art than a science. An estimator must use a great deal of judgment in the preparation of an estimate. As the estimator gains experience, the accuracy of the estimate improves</a:t>
            </a:r>
            <a:r>
              <a:rPr lang="en-US" dirty="0" smtClean="0"/>
              <a:t>.</a:t>
            </a:r>
            <a:r>
              <a:rPr lang="ar-SA" dirty="0"/>
              <a:t> </a:t>
            </a:r>
            <a:endParaRPr lang="en-US" dirty="0" smtClean="0"/>
          </a:p>
          <a:p>
            <a:pPr marL="109728" indent="0">
              <a:buNone/>
            </a:pPr>
            <a:r>
              <a:rPr lang="en-US" b="1" dirty="0" smtClean="0"/>
              <a:t>2.1.3 </a:t>
            </a:r>
            <a:r>
              <a:rPr lang="en-US" b="1" dirty="0"/>
              <a:t>Equipment Cost Data</a:t>
            </a:r>
          </a:p>
          <a:p>
            <a:pPr marL="109728" indent="0">
              <a:buNone/>
            </a:pPr>
            <a:r>
              <a:rPr lang="en-US" dirty="0" smtClean="0"/>
              <a:t>The </a:t>
            </a:r>
            <a:r>
              <a:rPr lang="en-US" dirty="0"/>
              <a:t>foundation of a fixed capital investment estimate is the equipment cost data. From these data, through the application of factors or percentages based upon experience, a fixed capital investment estimate may be prepared</a:t>
            </a:r>
            <a:r>
              <a:rPr lang="en-US" dirty="0" smtClean="0"/>
              <a:t>.</a:t>
            </a:r>
            <a:r>
              <a:rPr lang="ar-SA" dirty="0"/>
              <a:t> </a:t>
            </a:r>
            <a:r>
              <a:rPr lang="en-US" dirty="0" smtClean="0"/>
              <a:t>It </a:t>
            </a:r>
            <a:r>
              <a:rPr lang="en-US" dirty="0"/>
              <a:t>is essential to have reliable equipment cost data but the engineer preparing the estimate must exercise good judgment in the selection and application of the data. There are many sources of data listed in the literature, but some are old and the latest data published was in 1990. There has been no significant cost data published in the open literature since that date. It is essential for the estimator to </a:t>
            </a:r>
            <a:r>
              <a:rPr lang="en-US" dirty="0" smtClean="0"/>
              <a:t>know</a:t>
            </a:r>
            <a:r>
              <a:rPr lang="en-US" dirty="0" smtClean="0"/>
              <a:t>:</a:t>
            </a:r>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8</a:t>
            </a:fld>
            <a:endParaRPr lang="en-US"/>
          </a:p>
        </p:txBody>
      </p:sp>
    </p:spTree>
    <p:extLst>
      <p:ext uri="{BB962C8B-B14F-4D97-AF65-F5344CB8AC3E}">
        <p14:creationId xmlns:p14="http://schemas.microsoft.com/office/powerpoint/2010/main" val="339936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en-US" dirty="0"/>
              <a:t>. </a:t>
            </a:r>
            <a:r>
              <a:rPr lang="en-US" dirty="0" smtClean="0"/>
              <a:t>Source </a:t>
            </a:r>
            <a:r>
              <a:rPr lang="en-US" dirty="0"/>
              <a:t>of the data</a:t>
            </a:r>
          </a:p>
          <a:p>
            <a:pPr marL="109728" indent="0">
              <a:buNone/>
            </a:pPr>
            <a:r>
              <a:rPr lang="en-US" dirty="0"/>
              <a:t>. Basis for the cost data</a:t>
            </a:r>
          </a:p>
          <a:p>
            <a:pPr marL="109728" indent="0">
              <a:buNone/>
            </a:pPr>
            <a:r>
              <a:rPr lang="en-US" dirty="0"/>
              <a:t>. Date of the cost data</a:t>
            </a:r>
          </a:p>
          <a:p>
            <a:pPr marL="109728" indent="0">
              <a:buNone/>
            </a:pPr>
            <a:r>
              <a:rPr lang="en-US" dirty="0"/>
              <a:t>. Potential errors in the cost data</a:t>
            </a:r>
          </a:p>
          <a:p>
            <a:pPr marL="109728" indent="0">
              <a:buNone/>
            </a:pPr>
            <a:r>
              <a:rPr lang="en-US" dirty="0"/>
              <a:t>. Range over which the cost data </a:t>
            </a:r>
            <a:r>
              <a:rPr lang="en-US" dirty="0" smtClean="0"/>
              <a:t>apply</a:t>
            </a:r>
          </a:p>
          <a:p>
            <a:pPr marL="109728" indent="0">
              <a:buNone/>
            </a:pPr>
            <a:endParaRPr lang="en-US" dirty="0"/>
          </a:p>
          <a:p>
            <a:pPr marL="109728" indent="0">
              <a:buNone/>
            </a:pPr>
            <a:r>
              <a:rPr lang="en-US" b="1" dirty="0"/>
              <a:t>2.1.3</a:t>
            </a:r>
            <a:r>
              <a:rPr lang="en-US" b="1" dirty="0" smtClean="0"/>
              <a:t>. </a:t>
            </a:r>
            <a:r>
              <a:rPr lang="en-US" b="1" dirty="0"/>
              <a:t>Data Presentation</a:t>
            </a:r>
            <a:r>
              <a:rPr lang="en-US" dirty="0"/>
              <a:t>. Cost data are stated as purchased, delivered, or installed costs. Purchased cost is the price of the equipment FOB (free on board) at the manufacturer’s plant. Delivered cost is the price of the equipment plus delivery charges to the purchaser’s plant FOB.</a:t>
            </a:r>
          </a:p>
          <a:p>
            <a:pPr marL="109728" indent="0">
              <a:buNone/>
            </a:pPr>
            <a:r>
              <a:rPr lang="en-US" dirty="0"/>
              <a:t>Some </a:t>
            </a:r>
            <a:r>
              <a:rPr lang="en-US" dirty="0" smtClean="0"/>
              <a:t>cost data </a:t>
            </a:r>
            <a:r>
              <a:rPr lang="en-US" dirty="0"/>
              <a:t>are reported as installed cost. This means the equipment</a:t>
            </a:r>
          </a:p>
          <a:p>
            <a:pPr marL="109728" indent="0">
              <a:buNone/>
            </a:pPr>
            <a:r>
              <a:rPr lang="en-US" dirty="0"/>
              <a:t>item, for example, a centrifugal pump has been purchased, delivered, uncrated, and placed on a foundation in an operating department but does not include piping, electrical, insulation costs. Perhaps a more accurate term would be set-in place cost</a:t>
            </a:r>
          </a:p>
          <a:p>
            <a:endParaRPr lang="en-US" dirty="0"/>
          </a:p>
        </p:txBody>
      </p:sp>
      <p:sp>
        <p:nvSpPr>
          <p:cNvPr id="4" name="Slide Number Placeholder 3"/>
          <p:cNvSpPr>
            <a:spLocks noGrp="1"/>
          </p:cNvSpPr>
          <p:nvPr>
            <p:ph type="sldNum" sz="quarter" idx="12"/>
          </p:nvPr>
        </p:nvSpPr>
        <p:spPr/>
        <p:txBody>
          <a:bodyPr/>
          <a:lstStyle/>
          <a:p>
            <a:fld id="{791BBA91-D9FC-47CC-913E-E61311D3F80C}" type="slidenum">
              <a:rPr lang="en-US" smtClean="0"/>
              <a:t>9</a:t>
            </a:fld>
            <a:endParaRPr lang="en-US"/>
          </a:p>
        </p:txBody>
      </p:sp>
    </p:spTree>
    <p:extLst>
      <p:ext uri="{BB962C8B-B14F-4D97-AF65-F5344CB8AC3E}">
        <p14:creationId xmlns:p14="http://schemas.microsoft.com/office/powerpoint/2010/main" val="42778453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898</Words>
  <Application>Microsoft Office PowerPoint</Application>
  <PresentationFormat>On-screen Show (4:3)</PresentationFormat>
  <Paragraphs>75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Industrial Engineering &amp; Management lesson(7)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lesson(7)</dc:title>
  <dc:creator>DR.Ahmed Saker 2o1O</dc:creator>
  <cp:lastModifiedBy>DR.Ahmed Saker 2o1O</cp:lastModifiedBy>
  <cp:revision>3</cp:revision>
  <dcterms:created xsi:type="dcterms:W3CDTF">2018-12-06T21:11:03Z</dcterms:created>
  <dcterms:modified xsi:type="dcterms:W3CDTF">2018-12-27T09:05:18Z</dcterms:modified>
</cp:coreProperties>
</file>